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Old Standard TT"/>
      <p:regular r:id="rId23"/>
      <p:bold r:id="rId24"/>
      <p: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801B699-2704-4F69-9297-F6C3BFAA0073}">
  <a:tblStyle styleId="{6801B699-2704-4F69-9297-F6C3BFAA0073}"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1940833-8D19-4D19-A483-03CC6FA4AFCD}"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OldStandardTT-bold.fntdata"/><Relationship Id="rId23" Type="http://schemas.openxmlformats.org/officeDocument/2006/relationships/font" Target="fonts/OldStandardT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OldStandardT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nx-software.com/2021/12/09/raspberry-pi-zero-2-w-power-consumption/" TargetMode="External"/><Relationship Id="rId3" Type="http://schemas.openxmlformats.org/officeDocument/2006/relationships/hyperlink" Target="https://docs.google.com/spreadsheets/d/1saEoC_vuIEPTorTc-8mn2Pe2RrpY6fYExBaYzlkzTE8/edit#gid=0"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spreadsheets/d/1saEoC_vuIEPTorTc-8mn2Pe2RrpY6fYExBaYzlkzTE8/edit#gid=0"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forums.raspberrypi.com/viewtopic.php?t=15050" TargetMode="External"/><Relationship Id="rId3" Type="http://schemas.openxmlformats.org/officeDocument/2006/relationships/hyperlink" Target="https://www.piborg.org/blog/battborg-overview-getting-started" TargetMode="External"/><Relationship Id="rId4" Type="http://schemas.openxmlformats.org/officeDocument/2006/relationships/hyperlink" Target="https://www.cnx-software.com/2021/12/09/raspberry-pi-zero-2-w-power-consumption/" TargetMode="External"/><Relationship Id="rId5" Type="http://schemas.openxmlformats.org/officeDocument/2006/relationships/hyperlink" Target="https://www.arrow.com/en/research-and-events/articles/battery-power-your-pi"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funny/comments/1qzgfq/my_buddy_dadproofing_his_remote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Lillian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968139be8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968139be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Kenny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Using rberry pi: Small form factor is great, all will be done in house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5V supply is limit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Standard IR transmitter for </a:t>
            </a:r>
            <a:r>
              <a:rPr lang="en">
                <a:solidFill>
                  <a:schemeClr val="dk1"/>
                </a:solidFill>
              </a:rPr>
              <a:t>compatibility</a:t>
            </a:r>
            <a:r>
              <a:rPr lang="en">
                <a:solidFill>
                  <a:schemeClr val="dk1"/>
                </a:solidFill>
              </a:rPr>
              <a:t> in mind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Adafruit microphone: Good small form factor, suitable for testing, might need upgrades to improve detection range of voice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Power info from: </a:t>
            </a:r>
            <a:r>
              <a:rPr lang="en" u="sng">
                <a:solidFill>
                  <a:schemeClr val="hlink"/>
                </a:solidFill>
                <a:hlinkClick r:id="rId2"/>
              </a:rPr>
              <a:t>https://www.cnx-software.com/2021/12/09/raspberry-pi-zero-2-w-power-consumption/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Pics included from sites linked in our parts list: </a:t>
            </a:r>
            <a:r>
              <a:rPr lang="en" u="sng">
                <a:solidFill>
                  <a:schemeClr val="hlink"/>
                </a:solidFill>
                <a:hlinkClick r:id="rId3"/>
              </a:rPr>
              <a:t>https://docs.google.com/spreadsheets/d/1saEoC_vuIEPTorTc-8mn2Pe2RrpY6fYExBaYzlkzTE8/edit#gid=0</a:t>
            </a:r>
            <a:r>
              <a:rPr lang="en">
                <a:solidFill>
                  <a:schemeClr val="dk1"/>
                </a:solidFill>
              </a:rPr>
              <a:t>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1968139be8_0_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1968139be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Kenny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Simple button setup, will 3d print own covers for buttons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Speaker to relay responses to voice input and to help locate lost device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Audio amplifier for speaker to increase volume output, outputs 1.7W with our speaker, considerations when driving speaker as it could blow it out at full power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Power input is currently rechargeable batteries for testing, could implement wireless charging model if within time frame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Not much on eco-friendly end, thinking of using </a:t>
            </a:r>
            <a:r>
              <a:rPr lang="en">
                <a:solidFill>
                  <a:schemeClr val="dk1"/>
                </a:solidFill>
              </a:rPr>
              <a:t>biodegradable</a:t>
            </a:r>
            <a:r>
              <a:rPr lang="en">
                <a:solidFill>
                  <a:schemeClr val="dk1"/>
                </a:solidFill>
              </a:rPr>
              <a:t> filament for printing</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Pics included from sites linked in our parts list: </a:t>
            </a:r>
            <a:r>
              <a:rPr lang="en" u="sng">
                <a:solidFill>
                  <a:schemeClr val="hlink"/>
                </a:solidFill>
                <a:hlinkClick r:id="rId2"/>
              </a:rPr>
              <a:t>https://docs.google.com/spreadsheets/d/1saEoC_vuIEPTorTc-8mn2Pe2RrpY6fYExBaYzlkzTE8/edit#gid=0</a:t>
            </a:r>
            <a:r>
              <a:rPr lang="en">
                <a:solidFill>
                  <a:schemeClr val="dk1"/>
                </a:solidFill>
              </a:rPr>
              <a:t>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6f90357f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c6f90357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Aidan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Front piece is the tiny part - separate because it is meant to be see-through for the IR transmitter to go through.</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Back is where the battery pack is, meant to have a back door where you can put batteries into it.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Lmao this slide kinda ugly</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18c0808991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18c0808991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Presented by: Aidan</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TV On/Off</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Remote Voice Input Activated/Deactivated</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Cursor Up, Down, Left, and Right</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Select</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Channel Up and Channel Down</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Volume Up and Volume Down</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Source</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Mute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a:t>IR transmitter at front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1968139be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1968139be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Lillian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Bottom pic from </a:t>
            </a:r>
            <a:r>
              <a:rPr lang="en" u="sng">
                <a:solidFill>
                  <a:schemeClr val="hlink"/>
                </a:solidFill>
                <a:hlinkClick r:id="rId2"/>
              </a:rPr>
              <a:t>https://forums.raspberrypi.com/viewtopic.php?t=15050</a:t>
            </a:r>
            <a:endParaRPr/>
          </a:p>
          <a:p>
            <a:pPr indent="0" lvl="0" marL="0" rtl="0" algn="l">
              <a:spcBef>
                <a:spcPts val="0"/>
              </a:spcBef>
              <a:spcAft>
                <a:spcPts val="0"/>
              </a:spcAft>
              <a:buNone/>
            </a:pPr>
            <a:r>
              <a:rPr lang="en"/>
              <a:t>Right pic from </a:t>
            </a:r>
            <a:r>
              <a:rPr lang="en" u="sng">
                <a:solidFill>
                  <a:schemeClr val="hlink"/>
                </a:solidFill>
                <a:hlinkClick r:id="rId3"/>
              </a:rPr>
              <a:t>https://www.piborg.org/blog/battborg-overview-getting-started</a:t>
            </a:r>
            <a:r>
              <a:rPr lang="en"/>
              <a:t> </a:t>
            </a:r>
            <a:br>
              <a:rPr lang="en"/>
            </a:br>
            <a:br>
              <a:rPr lang="en"/>
            </a:br>
            <a:r>
              <a:rPr lang="en"/>
              <a:t>Power info from </a:t>
            </a:r>
            <a:r>
              <a:rPr lang="en" u="sng">
                <a:solidFill>
                  <a:schemeClr val="hlink"/>
                </a:solidFill>
                <a:hlinkClick r:id="rId4"/>
              </a:rPr>
              <a:t>https://www.cnx-software.com/2021/12/09/raspberry-pi-zero-2-w-power-consumption/</a:t>
            </a:r>
            <a:r>
              <a:rPr lang="en"/>
              <a:t> and </a:t>
            </a:r>
            <a:r>
              <a:rPr lang="en" u="sng">
                <a:solidFill>
                  <a:schemeClr val="hlink"/>
                </a:solidFill>
                <a:hlinkClick r:id="rId5"/>
              </a:rPr>
              <a:t>https://www.arrow.com/en/research-and-events/articles/battery-power-your-pi</a:t>
            </a:r>
            <a:r>
              <a:rPr lang="en"/>
              <a:t>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6f90357f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6f90357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Lillian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Pics from prev slides</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f39b5d512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f39b5d512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18c08089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18c08089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Lillian</a:t>
            </a:r>
            <a:endParaRPr/>
          </a:p>
          <a:p>
            <a:pPr indent="0" lvl="0" marL="0" rtl="0" algn="l">
              <a:spcBef>
                <a:spcPts val="0"/>
              </a:spcBef>
              <a:spcAft>
                <a:spcPts val="0"/>
              </a:spcAft>
              <a:buNone/>
            </a:pPr>
            <a:r>
              <a:rPr lang="en"/>
              <a:t>Image source </a:t>
            </a:r>
            <a:r>
              <a:rPr lang="en" u="sng">
                <a:solidFill>
                  <a:schemeClr val="hlink"/>
                </a:solidFill>
                <a:hlinkClick r:id="rId2"/>
              </a:rPr>
              <a:t>https://www.reddit.com/r/funny/comments/1qzgfq/my_buddy_dadproofing_his_remotes/</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c6f90357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9035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Ann Sophie</a:t>
            </a:r>
            <a:endParaRPr/>
          </a:p>
          <a:p>
            <a:pPr indent="0" lvl="0" marL="0" rtl="0" algn="l">
              <a:spcBef>
                <a:spcPts val="0"/>
              </a:spcBef>
              <a:spcAft>
                <a:spcPts val="0"/>
              </a:spcAft>
              <a:buNone/>
            </a:pPr>
            <a:r>
              <a:rPr lang="en"/>
              <a:t>We have 8 categories in our design objectives:</a:t>
            </a:r>
            <a:endParaRPr/>
          </a:p>
          <a:p>
            <a:pPr indent="-317500" lvl="0" marL="457200" rtl="0" algn="l">
              <a:spcBef>
                <a:spcPts val="0"/>
              </a:spcBef>
              <a:spcAft>
                <a:spcPts val="0"/>
              </a:spcAft>
              <a:buSzPts val="1400"/>
              <a:buChar char="-"/>
            </a:pPr>
            <a:r>
              <a:rPr b="1" lang="en"/>
              <a:t>Short and simple set up </a:t>
            </a:r>
            <a:r>
              <a:rPr lang="en"/>
              <a:t>= hard for the elderly to learn new technologies</a:t>
            </a:r>
            <a:endParaRPr/>
          </a:p>
          <a:p>
            <a:pPr indent="-317500" lvl="0" marL="457200" rtl="0" algn="l">
              <a:spcBef>
                <a:spcPts val="0"/>
              </a:spcBef>
              <a:spcAft>
                <a:spcPts val="0"/>
              </a:spcAft>
              <a:buSzPts val="1400"/>
              <a:buChar char="-"/>
            </a:pPr>
            <a:r>
              <a:rPr b="1" lang="en"/>
              <a:t>Short time needed to change channels</a:t>
            </a:r>
            <a:r>
              <a:rPr lang="en"/>
              <a:t> = patience is short</a:t>
            </a:r>
            <a:endParaRPr/>
          </a:p>
          <a:p>
            <a:pPr indent="-317500" lvl="0" marL="457200" rtl="0" algn="l">
              <a:spcBef>
                <a:spcPts val="0"/>
              </a:spcBef>
              <a:spcAft>
                <a:spcPts val="0"/>
              </a:spcAft>
              <a:buSzPts val="1400"/>
              <a:buChar char="-"/>
            </a:pPr>
            <a:r>
              <a:rPr b="1" lang="en"/>
              <a:t>Inexpensive to manufacture</a:t>
            </a:r>
            <a:r>
              <a:rPr lang="en"/>
              <a:t> = want to keep it at roughly the same price point as any regular TV remote</a:t>
            </a:r>
            <a:endParaRPr/>
          </a:p>
          <a:p>
            <a:pPr indent="-317500" lvl="0" marL="457200" rtl="0" algn="l">
              <a:spcBef>
                <a:spcPts val="0"/>
              </a:spcBef>
              <a:spcAft>
                <a:spcPts val="0"/>
              </a:spcAft>
              <a:buSzPts val="1400"/>
              <a:buChar char="-"/>
            </a:pPr>
            <a:r>
              <a:rPr b="1" lang="en"/>
              <a:t>Voice recognition accuracy</a:t>
            </a:r>
            <a:r>
              <a:rPr lang="en"/>
              <a:t> = most important (since focus of project) want it to be accurate and work on a variety of voices (want to make sure it works on more mature voices)</a:t>
            </a:r>
            <a:endParaRPr/>
          </a:p>
          <a:p>
            <a:pPr indent="-317500" lvl="0" marL="457200" rtl="0" algn="l">
              <a:spcBef>
                <a:spcPts val="0"/>
              </a:spcBef>
              <a:spcAft>
                <a:spcPts val="0"/>
              </a:spcAft>
              <a:buSzPts val="1400"/>
              <a:buChar char="-"/>
            </a:pPr>
            <a:r>
              <a:rPr lang="en"/>
              <a:t>Should be </a:t>
            </a:r>
            <a:r>
              <a:rPr b="1" lang="en"/>
              <a:t>robust</a:t>
            </a:r>
            <a:r>
              <a:rPr lang="en"/>
              <a:t> and have a </a:t>
            </a:r>
            <a:r>
              <a:rPr b="1" lang="en"/>
              <a:t>long battery life</a:t>
            </a:r>
            <a:r>
              <a:rPr lang="en"/>
              <a:t> as well as a </a:t>
            </a:r>
            <a:r>
              <a:rPr b="1" lang="en"/>
              <a:t>long lifetime</a:t>
            </a:r>
            <a:r>
              <a:rPr lang="en"/>
              <a:t> as it should resemble a regular TV remote</a:t>
            </a:r>
            <a:endParaRPr/>
          </a:p>
          <a:p>
            <a:pPr indent="-317500" lvl="0" marL="457200" rtl="0" algn="l">
              <a:spcBef>
                <a:spcPts val="0"/>
              </a:spcBef>
              <a:spcAft>
                <a:spcPts val="0"/>
              </a:spcAft>
              <a:buSzPts val="1400"/>
              <a:buChar char="-"/>
            </a:pPr>
            <a:r>
              <a:rPr b="1" lang="en"/>
              <a:t>Recyclability</a:t>
            </a:r>
            <a:r>
              <a:rPr lang="en"/>
              <a:t>, biodegradable material = least important, old people don’t care</a:t>
            </a:r>
            <a:endParaRPr/>
          </a:p>
          <a:p>
            <a:pPr indent="0" lvl="0" marL="0" rtl="0" algn="l">
              <a:spcBef>
                <a:spcPts val="0"/>
              </a:spcBef>
              <a:spcAft>
                <a:spcPts val="0"/>
              </a:spcAft>
              <a:buNone/>
            </a:pPr>
            <a:r>
              <a:rPr lang="en"/>
              <a:t>HAND OFF TO NATHAN TO TALK ABOUT CONCEPTUALIZATIONS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 Nathan</a:t>
            </a:r>
            <a:endParaRPr/>
          </a:p>
          <a:p>
            <a:pPr indent="0" lvl="0" marL="0" rtl="0" algn="l">
              <a:spcBef>
                <a:spcPts val="0"/>
              </a:spcBef>
              <a:spcAft>
                <a:spcPts val="0"/>
              </a:spcAft>
              <a:buNone/>
            </a:pPr>
            <a:r>
              <a:rPr lang="en"/>
              <a:t>First formulated group: came up with pill dispenser and auto-closet and self-lacing corsets. Had logistical issues. Branched out and idea for an easier way to use television </a:t>
            </a:r>
            <a:r>
              <a:rPr lang="en"/>
              <a:t>if elderly or disabled</a:t>
            </a:r>
            <a:r>
              <a:rPr lang="en"/>
              <a:t> arose. Remote control, TV box, phone app. </a:t>
            </a:r>
            <a:endParaRPr/>
          </a:p>
          <a:p>
            <a:pPr indent="0" lvl="0" marL="0" rtl="0" algn="l">
              <a:spcBef>
                <a:spcPts val="0"/>
              </a:spcBef>
              <a:spcAft>
                <a:spcPts val="0"/>
              </a:spcAft>
              <a:buNone/>
            </a:pPr>
            <a:r>
              <a:rPr lang="en">
                <a:solidFill>
                  <a:schemeClr val="dk1"/>
                </a:solidFill>
              </a:rPr>
              <a:t>H</a:t>
            </a:r>
            <a:r>
              <a:rPr lang="en">
                <a:solidFill>
                  <a:schemeClr val="dk1"/>
                </a:solidFill>
              </a:rPr>
              <a:t>ad a lot of ideas going into it. Mind map helped us organize our ideas into where they most fit. Show the bottom square with TRAVIS. </a:t>
            </a:r>
            <a:r>
              <a:rPr lang="en"/>
              <a:t>Settled with remote since we had the most ideas for it. </a:t>
            </a:r>
            <a:endParaRPr/>
          </a:p>
          <a:p>
            <a:pPr indent="0" lvl="0" marL="0" rtl="0" algn="l">
              <a:spcBef>
                <a:spcPts val="0"/>
              </a:spcBef>
              <a:spcAft>
                <a:spcPts val="0"/>
              </a:spcAft>
              <a:buNone/>
            </a:pPr>
            <a:r>
              <a:rPr lang="en">
                <a:solidFill>
                  <a:schemeClr val="dk1"/>
                </a:solidFill>
              </a:rPr>
              <a:t>Morphological chart was useful to compare our ideas to existing ones, analyzing the immediate pros and cons and setting the base for our final design approach. Could mention briefly specific ideas that became part of final design.</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f39b5d512c_1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f39b5d512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Katy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Transition: After decided on design options, placed in design table to determine which design would be best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Decision Table: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Estimated criteria values based on info found online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weighting decided based on the criteria we thought were most important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voice recognition accuracy priority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Transition: The app won!</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f39b5d512c_1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39b5d512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Katy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App won, has highest total, cause: cost (app is free), app will always have higher point value than other two, bit unfair</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18c0808991_5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18c0808991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Katy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Ultimately chose remote design even though has lower value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better for our target client base(elderly)</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easier to use than smaho becuz of physical buttons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Intuitive, design people are familiar w/</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some elderly people don’t have smartphones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PASS OFF TO HEATH</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6f90357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6f9035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Heath</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 few different paths we have to get through to reach our goal.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Top row of nodes is software and research.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Center row is the electronics, which depends on some steps of our software development especially for testing how both parts work together.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Lower center row is CAD and physical design, which is relatively separate from our other paths but converges before reevaluations.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Bottom row is presentation and submission material</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Most paths converge before testing, and then they all converge before final presentation after testing.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longest path is predicted to be in the software section, since our functionality is mostly software based (figuring out the right signals to send to TV, interpreting voice, accessing internet for TV schedules)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8c0808991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8c0808991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Presented by: Heath</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Gantt chart has been helpful along with CPM to visualize deadlines and crucial tasks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Time allotted good to identify workload and priority in order to prevent major blockers in pipeline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Decided to keep it in a simple cascading style of a spreadsheet, easier to follow.</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Division of phases is to help break down progress to ensure tasks are done in batches, helps group and deduce relevant tasks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Pending tasks will be divided amongst members, small team</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9.png"/><Relationship Id="rId5"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7.jpg"/><Relationship Id="rId4" Type="http://schemas.openxmlformats.org/officeDocument/2006/relationships/image" Target="../media/image19.jpg"/><Relationship Id="rId5"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17.jpg"/><Relationship Id="rId5"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1025425" y="927250"/>
            <a:ext cx="6991500" cy="85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a:t>
            </a:r>
            <a:r>
              <a:rPr lang="en">
                <a:latin typeface="Courier New"/>
                <a:ea typeface="Courier New"/>
                <a:cs typeface="Courier New"/>
                <a:sym typeface="Courier New"/>
              </a:rPr>
              <a:t>T.R.A.V.I.S.</a:t>
            </a:r>
            <a:r>
              <a:rPr lang="en"/>
              <a:t> Project</a:t>
            </a:r>
            <a:endParaRPr/>
          </a:p>
        </p:txBody>
      </p:sp>
      <p:sp>
        <p:nvSpPr>
          <p:cNvPr id="60" name="Google Shape;60;p13"/>
          <p:cNvSpPr txBox="1"/>
          <p:nvPr>
            <p:ph idx="1" type="subTitle"/>
          </p:nvPr>
        </p:nvSpPr>
        <p:spPr>
          <a:xfrm>
            <a:off x="1163325" y="2571750"/>
            <a:ext cx="7331100" cy="18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9</a:t>
            </a:r>
            <a:r>
              <a:rPr lang="en"/>
              <a:t>:</a:t>
            </a:r>
            <a:endParaRPr/>
          </a:p>
          <a:p>
            <a:pPr indent="0" lvl="0" marL="0" rtl="0" algn="l">
              <a:spcBef>
                <a:spcPts val="0"/>
              </a:spcBef>
              <a:spcAft>
                <a:spcPts val="0"/>
              </a:spcAft>
              <a:buNone/>
            </a:pPr>
            <a:r>
              <a:rPr lang="en"/>
              <a:t>Ann Sophie Abrahamsson, Nathan Banner,</a:t>
            </a:r>
            <a:endParaRPr/>
          </a:p>
          <a:p>
            <a:pPr indent="0" lvl="0" marL="0" rtl="0" algn="l">
              <a:lnSpc>
                <a:spcPct val="115000"/>
              </a:lnSpc>
              <a:spcBef>
                <a:spcPts val="0"/>
              </a:spcBef>
              <a:spcAft>
                <a:spcPts val="0"/>
              </a:spcAft>
              <a:buClr>
                <a:schemeClr val="dk1"/>
              </a:buClr>
              <a:buSzPts val="1100"/>
              <a:buFont typeface="Arial"/>
              <a:buNone/>
            </a:pPr>
            <a:r>
              <a:rPr lang="en"/>
              <a:t>Lillian Gwendolyn, Katy Johnson, Aidan Martens, Heath Robinson, Kanybek Tashtankulov </a:t>
            </a:r>
            <a:endParaRPr/>
          </a:p>
          <a:p>
            <a:pPr indent="0" lvl="0" marL="0" rtl="0" algn="l">
              <a:spcBef>
                <a:spcPts val="0"/>
              </a:spcBef>
              <a:spcAft>
                <a:spcPts val="0"/>
              </a:spcAft>
              <a:buNone/>
            </a:pPr>
            <a:r>
              <a:t/>
            </a:r>
            <a:endParaRPr/>
          </a:p>
        </p:txBody>
      </p:sp>
      <p:sp>
        <p:nvSpPr>
          <p:cNvPr id="61" name="Google Shape;61;p13"/>
          <p:cNvSpPr txBox="1"/>
          <p:nvPr>
            <p:ph type="ctrTitle"/>
          </p:nvPr>
        </p:nvSpPr>
        <p:spPr>
          <a:xfrm>
            <a:off x="1435925" y="1697275"/>
            <a:ext cx="6044700" cy="43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a:t>
            </a:r>
            <a:r>
              <a:rPr lang="en" sz="2000"/>
              <a:t>Television Remote and Voice Interp</a:t>
            </a:r>
            <a:r>
              <a:rPr lang="en" sz="2000"/>
              <a:t>retation System)</a:t>
            </a:r>
            <a:endParaRPr sz="2000"/>
          </a:p>
        </p:txBody>
      </p:sp>
      <p:sp>
        <p:nvSpPr>
          <p:cNvPr id="62" name="Google Shape;62;p13"/>
          <p:cNvSpPr txBox="1"/>
          <p:nvPr>
            <p:ph idx="12" type="sldNum"/>
          </p:nvPr>
        </p:nvSpPr>
        <p:spPr>
          <a:xfrm>
            <a:off x="8595308" y="48085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5" name="Shape 135"/>
        <p:cNvGrpSpPr/>
        <p:nvPr/>
      </p:nvGrpSpPr>
      <p:grpSpPr>
        <a:xfrm>
          <a:off x="0" y="0"/>
          <a:ext cx="0" cy="0"/>
          <a:chOff x="0" y="0"/>
          <a:chExt cx="0" cy="0"/>
        </a:xfrm>
      </p:grpSpPr>
      <p:sp>
        <p:nvSpPr>
          <p:cNvPr id="136" name="Google Shape;136;p22"/>
          <p:cNvSpPr txBox="1"/>
          <p:nvPr>
            <p:ph type="title"/>
          </p:nvPr>
        </p:nvSpPr>
        <p:spPr>
          <a:xfrm>
            <a:off x="244000" y="57575"/>
            <a:ext cx="4677600" cy="64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Parts &amp; Hardware P1</a:t>
            </a:r>
            <a:endParaRPr sz="3600"/>
          </a:p>
        </p:txBody>
      </p:sp>
      <p:sp>
        <p:nvSpPr>
          <p:cNvPr id="137" name="Google Shape;137;p22"/>
          <p:cNvSpPr/>
          <p:nvPr/>
        </p:nvSpPr>
        <p:spPr>
          <a:xfrm>
            <a:off x="452800" y="3480875"/>
            <a:ext cx="941100" cy="417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txBox="1"/>
          <p:nvPr>
            <p:ph idx="12" type="sldNum"/>
          </p:nvPr>
        </p:nvSpPr>
        <p:spPr>
          <a:xfrm>
            <a:off x="8556233" y="47890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9" name="Google Shape;139;p22"/>
          <p:cNvPicPr preferRelativeResize="0"/>
          <p:nvPr/>
        </p:nvPicPr>
        <p:blipFill>
          <a:blip r:embed="rId3">
            <a:alphaModFix/>
          </a:blip>
          <a:stretch>
            <a:fillRect/>
          </a:stretch>
        </p:blipFill>
        <p:spPr>
          <a:xfrm>
            <a:off x="243995" y="701075"/>
            <a:ext cx="3501401" cy="2334250"/>
          </a:xfrm>
          <a:prstGeom prst="rect">
            <a:avLst/>
          </a:prstGeom>
          <a:noFill/>
          <a:ln>
            <a:noFill/>
          </a:ln>
        </p:spPr>
      </p:pic>
      <p:sp>
        <p:nvSpPr>
          <p:cNvPr id="140" name="Google Shape;140;p22"/>
          <p:cNvSpPr txBox="1"/>
          <p:nvPr/>
        </p:nvSpPr>
        <p:spPr>
          <a:xfrm>
            <a:off x="452800" y="2952900"/>
            <a:ext cx="4262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Raspberry Pi Zero 2 W</a:t>
            </a:r>
            <a:br>
              <a:rPr lang="en">
                <a:solidFill>
                  <a:schemeClr val="lt1"/>
                </a:solidFill>
                <a:latin typeface="Old Standard TT"/>
                <a:ea typeface="Old Standard TT"/>
                <a:cs typeface="Old Standard TT"/>
                <a:sym typeface="Old Standard TT"/>
              </a:rPr>
            </a:br>
            <a:r>
              <a:rPr lang="en">
                <a:solidFill>
                  <a:schemeClr val="lt1"/>
                </a:solidFill>
                <a:latin typeface="Old Standard TT"/>
                <a:ea typeface="Old Standard TT"/>
                <a:cs typeface="Old Standard TT"/>
                <a:sym typeface="Old Standard TT"/>
              </a:rPr>
              <a:t>Microcontroller</a:t>
            </a:r>
            <a:endParaRPr>
              <a:solidFill>
                <a:schemeClr val="lt1"/>
              </a:solidFill>
              <a:latin typeface="Old Standard TT"/>
              <a:ea typeface="Old Standard TT"/>
              <a:cs typeface="Old Standard TT"/>
              <a:sym typeface="Old Standard TT"/>
            </a:endParaRPr>
          </a:p>
        </p:txBody>
      </p:sp>
      <p:pic>
        <p:nvPicPr>
          <p:cNvPr id="141" name="Google Shape;141;p22"/>
          <p:cNvPicPr preferRelativeResize="0"/>
          <p:nvPr/>
        </p:nvPicPr>
        <p:blipFill rotWithShape="1">
          <a:blip r:embed="rId4">
            <a:alphaModFix/>
          </a:blip>
          <a:srcRect b="46337" l="26242" r="29247" t="0"/>
          <a:stretch/>
        </p:blipFill>
        <p:spPr>
          <a:xfrm>
            <a:off x="5950175" y="152400"/>
            <a:ext cx="1835376" cy="1660775"/>
          </a:xfrm>
          <a:prstGeom prst="rect">
            <a:avLst/>
          </a:prstGeom>
          <a:noFill/>
          <a:ln>
            <a:noFill/>
          </a:ln>
        </p:spPr>
      </p:pic>
      <p:sp>
        <p:nvSpPr>
          <p:cNvPr id="142" name="Google Shape;142;p22"/>
          <p:cNvSpPr txBox="1"/>
          <p:nvPr/>
        </p:nvSpPr>
        <p:spPr>
          <a:xfrm>
            <a:off x="5164050" y="1861975"/>
            <a:ext cx="4262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Adafruit I2S MEMS Microphone Breakout - SPH0645LM4H</a:t>
            </a:r>
            <a:endParaRPr>
              <a:solidFill>
                <a:schemeClr val="lt1"/>
              </a:solidFill>
              <a:latin typeface="Old Standard TT"/>
              <a:ea typeface="Old Standard TT"/>
              <a:cs typeface="Old Standard TT"/>
              <a:sym typeface="Old Standard TT"/>
            </a:endParaRPr>
          </a:p>
        </p:txBody>
      </p:sp>
      <p:pic>
        <p:nvPicPr>
          <p:cNvPr id="143" name="Google Shape;143;p22"/>
          <p:cNvPicPr preferRelativeResize="0"/>
          <p:nvPr/>
        </p:nvPicPr>
        <p:blipFill>
          <a:blip r:embed="rId5">
            <a:alphaModFix/>
          </a:blip>
          <a:stretch>
            <a:fillRect/>
          </a:stretch>
        </p:blipFill>
        <p:spPr>
          <a:xfrm>
            <a:off x="5216576" y="2477575"/>
            <a:ext cx="2449500" cy="1838400"/>
          </a:xfrm>
          <a:prstGeom prst="rect">
            <a:avLst/>
          </a:prstGeom>
          <a:noFill/>
          <a:ln>
            <a:noFill/>
          </a:ln>
        </p:spPr>
      </p:pic>
      <p:sp>
        <p:nvSpPr>
          <p:cNvPr id="144" name="Google Shape;144;p22"/>
          <p:cNvSpPr txBox="1"/>
          <p:nvPr/>
        </p:nvSpPr>
        <p:spPr>
          <a:xfrm>
            <a:off x="4842225" y="4315975"/>
            <a:ext cx="4262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Super-bright 5mm IR LED - 940nm</a:t>
            </a:r>
            <a:br>
              <a:rPr lang="en">
                <a:solidFill>
                  <a:schemeClr val="lt1"/>
                </a:solidFill>
                <a:latin typeface="Old Standard TT"/>
                <a:ea typeface="Old Standard TT"/>
                <a:cs typeface="Old Standard TT"/>
                <a:sym typeface="Old Standard TT"/>
              </a:rPr>
            </a:br>
            <a:r>
              <a:rPr lang="en">
                <a:solidFill>
                  <a:schemeClr val="lt1"/>
                </a:solidFill>
                <a:latin typeface="Old Standard TT"/>
                <a:ea typeface="Old Standard TT"/>
                <a:cs typeface="Old Standard TT"/>
                <a:sym typeface="Old Standard TT"/>
              </a:rPr>
              <a:t>IR Transmitter</a:t>
            </a:r>
            <a:endParaRPr>
              <a:solidFill>
                <a:schemeClr val="lt1"/>
              </a:solidFill>
              <a:latin typeface="Old Standard TT"/>
              <a:ea typeface="Old Standard TT"/>
              <a:cs typeface="Old Standard TT"/>
              <a:sym typeface="Old Standard TT"/>
            </a:endParaRPr>
          </a:p>
        </p:txBody>
      </p:sp>
      <p:sp>
        <p:nvSpPr>
          <p:cNvPr id="145" name="Google Shape;145;p22"/>
          <p:cNvSpPr txBox="1"/>
          <p:nvPr/>
        </p:nvSpPr>
        <p:spPr>
          <a:xfrm>
            <a:off x="0" y="4315975"/>
            <a:ext cx="4262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Power Consumption:</a:t>
            </a:r>
            <a:br>
              <a:rPr lang="en">
                <a:solidFill>
                  <a:schemeClr val="lt1"/>
                </a:solidFill>
                <a:latin typeface="Old Standard TT"/>
                <a:ea typeface="Old Standard TT"/>
                <a:cs typeface="Old Standard TT"/>
                <a:sym typeface="Old Standard TT"/>
              </a:rPr>
            </a:br>
            <a:r>
              <a:rPr lang="en">
                <a:solidFill>
                  <a:schemeClr val="lt1"/>
                </a:solidFill>
                <a:latin typeface="Old Standard TT"/>
                <a:ea typeface="Old Standard TT"/>
                <a:cs typeface="Old Standard TT"/>
                <a:sym typeface="Old Standard TT"/>
              </a:rPr>
              <a:t>Recommended</a:t>
            </a:r>
            <a:r>
              <a:rPr lang="en">
                <a:solidFill>
                  <a:schemeClr val="lt1"/>
                </a:solidFill>
                <a:latin typeface="Old Standard TT"/>
                <a:ea typeface="Old Standard TT"/>
                <a:cs typeface="Old Standard TT"/>
                <a:sym typeface="Old Standard TT"/>
              </a:rPr>
              <a:t> 5V/2.5A</a:t>
            </a:r>
            <a:endParaRPr>
              <a:solidFill>
                <a:schemeClr val="lt1"/>
              </a:solidFill>
              <a:latin typeface="Old Standard TT"/>
              <a:ea typeface="Old Standard TT"/>
              <a:cs typeface="Old Standard TT"/>
              <a:sym typeface="Old Standard TT"/>
            </a:endParaRPr>
          </a:p>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Possible To Lower</a:t>
            </a:r>
            <a:endParaRPr>
              <a:solidFill>
                <a:schemeClr val="lt1"/>
              </a:solidFill>
              <a:latin typeface="Old Standard TT"/>
              <a:ea typeface="Old Standard TT"/>
              <a:cs typeface="Old Standard TT"/>
              <a:sym typeface="Old Standard T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9" name="Shape 149"/>
        <p:cNvGrpSpPr/>
        <p:nvPr/>
      </p:nvGrpSpPr>
      <p:grpSpPr>
        <a:xfrm>
          <a:off x="0" y="0"/>
          <a:ext cx="0" cy="0"/>
          <a:chOff x="0" y="0"/>
          <a:chExt cx="0" cy="0"/>
        </a:xfrm>
      </p:grpSpPr>
      <p:sp>
        <p:nvSpPr>
          <p:cNvPr id="150" name="Google Shape;150;p23"/>
          <p:cNvSpPr txBox="1"/>
          <p:nvPr>
            <p:ph type="title"/>
          </p:nvPr>
        </p:nvSpPr>
        <p:spPr>
          <a:xfrm>
            <a:off x="244000" y="57575"/>
            <a:ext cx="4677600" cy="64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Parts &amp; Hardware P2</a:t>
            </a:r>
            <a:endParaRPr sz="3600"/>
          </a:p>
        </p:txBody>
      </p:sp>
      <p:sp>
        <p:nvSpPr>
          <p:cNvPr id="151" name="Google Shape;151;p23"/>
          <p:cNvSpPr/>
          <p:nvPr/>
        </p:nvSpPr>
        <p:spPr>
          <a:xfrm>
            <a:off x="452800" y="3480875"/>
            <a:ext cx="941100" cy="417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txBox="1"/>
          <p:nvPr>
            <p:ph idx="12" type="sldNum"/>
          </p:nvPr>
        </p:nvSpPr>
        <p:spPr>
          <a:xfrm>
            <a:off x="8556233" y="47890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3" name="Google Shape;153;p23"/>
          <p:cNvSpPr txBox="1"/>
          <p:nvPr/>
        </p:nvSpPr>
        <p:spPr>
          <a:xfrm>
            <a:off x="244000" y="2841875"/>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Soft Tactile Button (8mm)</a:t>
            </a:r>
            <a:endParaRPr>
              <a:solidFill>
                <a:schemeClr val="lt1"/>
              </a:solidFill>
              <a:latin typeface="Old Standard TT"/>
              <a:ea typeface="Old Standard TT"/>
              <a:cs typeface="Old Standard TT"/>
              <a:sym typeface="Old Standard TT"/>
            </a:endParaRPr>
          </a:p>
        </p:txBody>
      </p:sp>
      <p:sp>
        <p:nvSpPr>
          <p:cNvPr id="154" name="Google Shape;154;p23"/>
          <p:cNvSpPr txBox="1"/>
          <p:nvPr/>
        </p:nvSpPr>
        <p:spPr>
          <a:xfrm>
            <a:off x="5217925" y="21009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Mini Metal Speaker w/ Wires - 8 ohm P &lt; 0.5W</a:t>
            </a:r>
            <a:endParaRPr>
              <a:solidFill>
                <a:schemeClr val="lt1"/>
              </a:solidFill>
              <a:latin typeface="Old Standard TT"/>
              <a:ea typeface="Old Standard TT"/>
              <a:cs typeface="Old Standard TT"/>
              <a:sym typeface="Old Standard TT"/>
            </a:endParaRPr>
          </a:p>
        </p:txBody>
      </p:sp>
      <p:sp>
        <p:nvSpPr>
          <p:cNvPr id="155" name="Google Shape;155;p23"/>
          <p:cNvSpPr txBox="1"/>
          <p:nvPr/>
        </p:nvSpPr>
        <p:spPr>
          <a:xfrm>
            <a:off x="4921600" y="4336450"/>
            <a:ext cx="42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Stereo 3.7W Class D Audio Amplifier - MAX98306</a:t>
            </a:r>
            <a:endParaRPr>
              <a:solidFill>
                <a:schemeClr val="lt1"/>
              </a:solidFill>
              <a:latin typeface="Old Standard TT"/>
              <a:ea typeface="Old Standard TT"/>
              <a:cs typeface="Old Standard TT"/>
              <a:sym typeface="Old Standard TT"/>
            </a:endParaRPr>
          </a:p>
        </p:txBody>
      </p:sp>
      <p:pic>
        <p:nvPicPr>
          <p:cNvPr id="156" name="Google Shape;156;p23"/>
          <p:cNvPicPr preferRelativeResize="0"/>
          <p:nvPr/>
        </p:nvPicPr>
        <p:blipFill>
          <a:blip r:embed="rId3">
            <a:alphaModFix/>
          </a:blip>
          <a:stretch>
            <a:fillRect/>
          </a:stretch>
        </p:blipFill>
        <p:spPr>
          <a:xfrm>
            <a:off x="152400" y="853475"/>
            <a:ext cx="2594250" cy="1947025"/>
          </a:xfrm>
          <a:prstGeom prst="rect">
            <a:avLst/>
          </a:prstGeom>
          <a:noFill/>
          <a:ln>
            <a:noFill/>
          </a:ln>
        </p:spPr>
      </p:pic>
      <p:pic>
        <p:nvPicPr>
          <p:cNvPr id="157" name="Google Shape;157;p23"/>
          <p:cNvPicPr preferRelativeResize="0"/>
          <p:nvPr/>
        </p:nvPicPr>
        <p:blipFill rotWithShape="1">
          <a:blip r:embed="rId4">
            <a:alphaModFix/>
          </a:blip>
          <a:srcRect b="9441" l="15401" r="9319" t="15030"/>
          <a:stretch/>
        </p:blipFill>
        <p:spPr>
          <a:xfrm>
            <a:off x="5927975" y="236825"/>
            <a:ext cx="2420024" cy="1822275"/>
          </a:xfrm>
          <a:prstGeom prst="rect">
            <a:avLst/>
          </a:prstGeom>
          <a:noFill/>
          <a:ln>
            <a:noFill/>
          </a:ln>
        </p:spPr>
      </p:pic>
      <p:pic>
        <p:nvPicPr>
          <p:cNvPr id="158" name="Google Shape;158;p23"/>
          <p:cNvPicPr preferRelativeResize="0"/>
          <p:nvPr/>
        </p:nvPicPr>
        <p:blipFill>
          <a:blip r:embed="rId5">
            <a:alphaModFix/>
          </a:blip>
          <a:stretch>
            <a:fillRect/>
          </a:stretch>
        </p:blipFill>
        <p:spPr>
          <a:xfrm>
            <a:off x="6028175" y="2542988"/>
            <a:ext cx="2319825" cy="1741065"/>
          </a:xfrm>
          <a:prstGeom prst="rect">
            <a:avLst/>
          </a:prstGeom>
          <a:noFill/>
          <a:ln>
            <a:noFill/>
          </a:ln>
        </p:spPr>
      </p:pic>
      <p:sp>
        <p:nvSpPr>
          <p:cNvPr id="159" name="Google Shape;159;p23"/>
          <p:cNvSpPr txBox="1"/>
          <p:nvPr/>
        </p:nvSpPr>
        <p:spPr>
          <a:xfrm>
            <a:off x="0" y="4336450"/>
            <a:ext cx="4262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Power Input 9V Battery</a:t>
            </a:r>
            <a:br>
              <a:rPr lang="en">
                <a:solidFill>
                  <a:schemeClr val="lt1"/>
                </a:solidFill>
                <a:latin typeface="Old Standard TT"/>
                <a:ea typeface="Old Standard TT"/>
                <a:cs typeface="Old Standard TT"/>
                <a:sym typeface="Old Standard TT"/>
              </a:rPr>
            </a:br>
            <a:r>
              <a:rPr lang="en">
                <a:solidFill>
                  <a:schemeClr val="lt1"/>
                </a:solidFill>
                <a:latin typeface="Old Standard TT"/>
                <a:ea typeface="Old Standard TT"/>
                <a:cs typeface="Old Standard TT"/>
                <a:sym typeface="Old Standard TT"/>
              </a:rPr>
              <a:t>Eco-Friendly Additions TBD</a:t>
            </a:r>
            <a:br>
              <a:rPr lang="en">
                <a:solidFill>
                  <a:schemeClr val="lt1"/>
                </a:solidFill>
                <a:latin typeface="Old Standard TT"/>
                <a:ea typeface="Old Standard TT"/>
                <a:cs typeface="Old Standard TT"/>
                <a:sym typeface="Old Standard TT"/>
              </a:rPr>
            </a:br>
            <a:r>
              <a:rPr lang="en">
                <a:solidFill>
                  <a:schemeClr val="lt1"/>
                </a:solidFill>
                <a:latin typeface="Old Standard TT"/>
                <a:ea typeface="Old Standard TT"/>
                <a:cs typeface="Old Standard TT"/>
                <a:sym typeface="Old Standard TT"/>
              </a:rPr>
              <a:t>Current Cost: ~$35</a:t>
            </a:r>
            <a:endParaRPr>
              <a:solidFill>
                <a:schemeClr val="lt1"/>
              </a:solidFill>
              <a:latin typeface="Old Standard TT"/>
              <a:ea typeface="Old Standard TT"/>
              <a:cs typeface="Old Standard TT"/>
              <a:sym typeface="Old Standard TT"/>
            </a:endParaRPr>
          </a:p>
        </p:txBody>
      </p:sp>
      <p:pic>
        <p:nvPicPr>
          <p:cNvPr id="160" name="Google Shape;160;p23"/>
          <p:cNvPicPr preferRelativeResize="0"/>
          <p:nvPr/>
        </p:nvPicPr>
        <p:blipFill>
          <a:blip r:embed="rId6">
            <a:alphaModFix/>
          </a:blip>
          <a:stretch>
            <a:fillRect/>
          </a:stretch>
        </p:blipFill>
        <p:spPr>
          <a:xfrm>
            <a:off x="2973050" y="1785975"/>
            <a:ext cx="1849620" cy="1836000"/>
          </a:xfrm>
          <a:prstGeom prst="rect">
            <a:avLst/>
          </a:prstGeom>
          <a:noFill/>
          <a:ln>
            <a:noFill/>
          </a:ln>
        </p:spPr>
      </p:pic>
      <p:sp>
        <p:nvSpPr>
          <p:cNvPr id="161" name="Google Shape;161;p23"/>
          <p:cNvSpPr txBox="1"/>
          <p:nvPr/>
        </p:nvSpPr>
        <p:spPr>
          <a:xfrm>
            <a:off x="2439025" y="3690300"/>
            <a:ext cx="3540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ld Standard TT"/>
                <a:ea typeface="Old Standard TT"/>
                <a:cs typeface="Old Standard TT"/>
                <a:sym typeface="Old Standard TT"/>
              </a:rPr>
              <a:t>Yoodelife 9V Battery Clip Connector, 9 Volt Long Cable Connection Soft Shell I Type, Black</a:t>
            </a:r>
            <a:endParaRPr>
              <a:solidFill>
                <a:schemeClr val="lt1"/>
              </a:solidFill>
              <a:latin typeface="Old Standard TT"/>
              <a:ea typeface="Old Standard TT"/>
              <a:cs typeface="Old Standard TT"/>
              <a:sym typeface="Old Standard T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254800" y="53450"/>
            <a:ext cx="2057400" cy="6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Prototype</a:t>
            </a:r>
            <a:endParaRPr sz="3000"/>
          </a:p>
        </p:txBody>
      </p:sp>
      <p:pic>
        <p:nvPicPr>
          <p:cNvPr id="167" name="Google Shape;167;p24"/>
          <p:cNvPicPr preferRelativeResize="0"/>
          <p:nvPr/>
        </p:nvPicPr>
        <p:blipFill rotWithShape="1">
          <a:blip r:embed="rId3">
            <a:alphaModFix/>
          </a:blip>
          <a:srcRect b="27111" l="6965" r="7042" t="40936"/>
          <a:stretch/>
        </p:blipFill>
        <p:spPr>
          <a:xfrm>
            <a:off x="561325" y="953338"/>
            <a:ext cx="4199625" cy="1170382"/>
          </a:xfrm>
          <a:prstGeom prst="rect">
            <a:avLst/>
          </a:prstGeom>
          <a:noFill/>
          <a:ln>
            <a:noFill/>
          </a:ln>
        </p:spPr>
      </p:pic>
      <p:pic>
        <p:nvPicPr>
          <p:cNvPr id="168" name="Google Shape;168;p24"/>
          <p:cNvPicPr preferRelativeResize="0"/>
          <p:nvPr/>
        </p:nvPicPr>
        <p:blipFill rotWithShape="1">
          <a:blip r:embed="rId4">
            <a:alphaModFix/>
          </a:blip>
          <a:srcRect b="22329" l="7763" r="3811" t="18456"/>
          <a:stretch/>
        </p:blipFill>
        <p:spPr>
          <a:xfrm>
            <a:off x="561325" y="2445550"/>
            <a:ext cx="4199625" cy="2109353"/>
          </a:xfrm>
          <a:prstGeom prst="rect">
            <a:avLst/>
          </a:prstGeom>
          <a:noFill/>
          <a:ln>
            <a:noFill/>
          </a:ln>
        </p:spPr>
      </p:pic>
      <p:pic>
        <p:nvPicPr>
          <p:cNvPr id="169" name="Google Shape;169;p24"/>
          <p:cNvPicPr preferRelativeResize="0"/>
          <p:nvPr/>
        </p:nvPicPr>
        <p:blipFill rotWithShape="1">
          <a:blip r:embed="rId5">
            <a:alphaModFix/>
          </a:blip>
          <a:srcRect b="17597" l="6591" r="6678" t="22425"/>
          <a:stretch/>
        </p:blipFill>
        <p:spPr>
          <a:xfrm>
            <a:off x="4918975" y="1581650"/>
            <a:ext cx="4067189" cy="2109350"/>
          </a:xfrm>
          <a:prstGeom prst="rect">
            <a:avLst/>
          </a:prstGeom>
          <a:noFill/>
          <a:ln>
            <a:noFill/>
          </a:ln>
        </p:spPr>
      </p:pic>
      <p:sp>
        <p:nvSpPr>
          <p:cNvPr id="170" name="Google Shape;170;p24"/>
          <p:cNvSpPr txBox="1"/>
          <p:nvPr>
            <p:ph idx="12" type="sldNum"/>
          </p:nvPr>
        </p:nvSpPr>
        <p:spPr>
          <a:xfrm>
            <a:off x="8561783"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461450" y="209700"/>
            <a:ext cx="1515600" cy="77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CAD</a:t>
            </a:r>
            <a:endParaRPr sz="3000"/>
          </a:p>
        </p:txBody>
      </p:sp>
      <p:pic>
        <p:nvPicPr>
          <p:cNvPr id="176" name="Google Shape;176;p25"/>
          <p:cNvPicPr preferRelativeResize="0"/>
          <p:nvPr/>
        </p:nvPicPr>
        <p:blipFill>
          <a:blip r:embed="rId3">
            <a:alphaModFix/>
          </a:blip>
          <a:stretch>
            <a:fillRect/>
          </a:stretch>
        </p:blipFill>
        <p:spPr>
          <a:xfrm>
            <a:off x="3545625" y="2591501"/>
            <a:ext cx="5506226" cy="2247200"/>
          </a:xfrm>
          <a:prstGeom prst="rect">
            <a:avLst/>
          </a:prstGeom>
          <a:noFill/>
          <a:ln>
            <a:noFill/>
          </a:ln>
        </p:spPr>
      </p:pic>
      <p:pic>
        <p:nvPicPr>
          <p:cNvPr id="177" name="Google Shape;177;p25"/>
          <p:cNvPicPr preferRelativeResize="0"/>
          <p:nvPr/>
        </p:nvPicPr>
        <p:blipFill>
          <a:blip r:embed="rId4">
            <a:alphaModFix/>
          </a:blip>
          <a:stretch>
            <a:fillRect/>
          </a:stretch>
        </p:blipFill>
        <p:spPr>
          <a:xfrm>
            <a:off x="125650" y="1500125"/>
            <a:ext cx="3332976" cy="3484200"/>
          </a:xfrm>
          <a:prstGeom prst="rect">
            <a:avLst/>
          </a:prstGeom>
          <a:noFill/>
          <a:ln>
            <a:noFill/>
          </a:ln>
        </p:spPr>
      </p:pic>
      <p:pic>
        <p:nvPicPr>
          <p:cNvPr id="178" name="Google Shape;178;p25"/>
          <p:cNvPicPr preferRelativeResize="0"/>
          <p:nvPr/>
        </p:nvPicPr>
        <p:blipFill>
          <a:blip r:embed="rId5">
            <a:alphaModFix/>
          </a:blip>
          <a:stretch>
            <a:fillRect/>
          </a:stretch>
        </p:blipFill>
        <p:spPr>
          <a:xfrm>
            <a:off x="4517325" y="75650"/>
            <a:ext cx="3005599" cy="2429075"/>
          </a:xfrm>
          <a:prstGeom prst="rect">
            <a:avLst/>
          </a:prstGeom>
          <a:noFill/>
          <a:ln>
            <a:noFill/>
          </a:ln>
        </p:spPr>
      </p:pic>
      <p:sp>
        <p:nvSpPr>
          <p:cNvPr id="179" name="Google Shape;179;p25"/>
          <p:cNvSpPr txBox="1"/>
          <p:nvPr>
            <p:ph idx="12" type="sldNum"/>
          </p:nvPr>
        </p:nvSpPr>
        <p:spPr>
          <a:xfrm>
            <a:off x="8595308" y="48084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Outstanding Issues</a:t>
            </a:r>
            <a:endParaRPr/>
          </a:p>
        </p:txBody>
      </p:sp>
      <p:sp>
        <p:nvSpPr>
          <p:cNvPr id="185" name="Google Shape;185;p26"/>
          <p:cNvSpPr txBox="1"/>
          <p:nvPr>
            <p:ph idx="1" type="body"/>
          </p:nvPr>
        </p:nvSpPr>
        <p:spPr>
          <a:xfrm>
            <a:off x="311700" y="1549100"/>
            <a:ext cx="5757000" cy="33972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Font typeface="Old Standard TT"/>
              <a:buChar char="●"/>
            </a:pPr>
            <a:r>
              <a:rPr lang="en" sz="1400"/>
              <a:t>Specific Raspberry Pi model backordered :(</a:t>
            </a:r>
            <a:endParaRPr sz="1400"/>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Font typeface="Old Standard TT"/>
              <a:buChar char="●"/>
            </a:pPr>
            <a:r>
              <a:rPr lang="en" sz="1400"/>
              <a:t>Battery life is </a:t>
            </a:r>
            <a:r>
              <a:rPr lang="en"/>
              <a:t>CONCERNING!!</a:t>
            </a:r>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Font typeface="Old Standard TT"/>
              <a:buChar char="●"/>
            </a:pPr>
            <a:r>
              <a:rPr lang="en" sz="1400"/>
              <a:t>Sustainability is expensive!</a:t>
            </a:r>
            <a:endParaRPr sz="1400"/>
          </a:p>
          <a:p>
            <a:pPr indent="-317500" lvl="1" marL="914400" rtl="0" algn="l">
              <a:lnSpc>
                <a:spcPct val="100000"/>
              </a:lnSpc>
              <a:spcBef>
                <a:spcPts val="0"/>
              </a:spcBef>
              <a:spcAft>
                <a:spcPts val="0"/>
              </a:spcAft>
              <a:buSzPts val="1400"/>
              <a:buFont typeface="Arial"/>
              <a:buChar char="○"/>
            </a:pPr>
            <a:r>
              <a:rPr lang="en"/>
              <a:t>Biodegradable</a:t>
            </a:r>
            <a:r>
              <a:rPr lang="en"/>
              <a:t> 3d printing filament not cheap, maybe better in bulk</a:t>
            </a:r>
            <a:endParaRPr/>
          </a:p>
          <a:p>
            <a:pPr indent="-317500" lvl="1" marL="914400" rtl="0" algn="l">
              <a:lnSpc>
                <a:spcPct val="100000"/>
              </a:lnSpc>
              <a:spcBef>
                <a:spcPts val="0"/>
              </a:spcBef>
              <a:spcAft>
                <a:spcPts val="0"/>
              </a:spcAft>
              <a:buSzPts val="1400"/>
              <a:buFont typeface="Arial"/>
              <a:buChar char="○"/>
            </a:pPr>
            <a:r>
              <a:rPr lang="en"/>
              <a:t>Rechargeable battery setup would double cost</a:t>
            </a:r>
            <a:endParaRPr/>
          </a:p>
        </p:txBody>
      </p:sp>
      <p:sp>
        <p:nvSpPr>
          <p:cNvPr id="186" name="Google Shape;186;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7" name="Google Shape;187;p26"/>
          <p:cNvPicPr preferRelativeResize="0"/>
          <p:nvPr/>
        </p:nvPicPr>
        <p:blipFill>
          <a:blip r:embed="rId3">
            <a:alphaModFix/>
          </a:blip>
          <a:stretch>
            <a:fillRect/>
          </a:stretch>
        </p:blipFill>
        <p:spPr>
          <a:xfrm>
            <a:off x="0" y="4052030"/>
            <a:ext cx="8520601" cy="1095246"/>
          </a:xfrm>
          <a:prstGeom prst="rect">
            <a:avLst/>
          </a:prstGeom>
          <a:noFill/>
          <a:ln>
            <a:noFill/>
          </a:ln>
        </p:spPr>
      </p:pic>
      <p:pic>
        <p:nvPicPr>
          <p:cNvPr id="188" name="Google Shape;188;p26"/>
          <p:cNvPicPr preferRelativeResize="0"/>
          <p:nvPr/>
        </p:nvPicPr>
        <p:blipFill>
          <a:blip r:embed="rId4">
            <a:alphaModFix/>
          </a:blip>
          <a:stretch>
            <a:fillRect/>
          </a:stretch>
        </p:blipFill>
        <p:spPr>
          <a:xfrm>
            <a:off x="5299524" y="0"/>
            <a:ext cx="3844475" cy="257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7"/>
          <p:cNvSpPr txBox="1"/>
          <p:nvPr>
            <p:ph type="title"/>
          </p:nvPr>
        </p:nvSpPr>
        <p:spPr>
          <a:xfrm>
            <a:off x="311700" y="252350"/>
            <a:ext cx="28464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Looking Ahead</a:t>
            </a:r>
            <a:endParaRPr/>
          </a:p>
        </p:txBody>
      </p:sp>
      <p:sp>
        <p:nvSpPr>
          <p:cNvPr id="194" name="Google Shape;194;p27"/>
          <p:cNvSpPr txBox="1"/>
          <p:nvPr/>
        </p:nvSpPr>
        <p:spPr>
          <a:xfrm>
            <a:off x="211175" y="977200"/>
            <a:ext cx="56913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Research already done-</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TV IR communication is easy</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Voice-activated capability is the big question</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Current status-</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Programming to begin over spring break</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CAD already on its way, hard to gauge progress</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Wiring seems quick w/ RP GPIO</a:t>
            </a:r>
            <a:endParaRPr>
              <a:latin typeface="Old Standard TT"/>
              <a:ea typeface="Old Standard TT"/>
              <a:cs typeface="Old Standard TT"/>
              <a:sym typeface="Old Standard TT"/>
            </a:endParaRPr>
          </a:p>
          <a:p>
            <a:pPr indent="0" lvl="0" marL="0" rtl="0" algn="l">
              <a:spcBef>
                <a:spcPts val="0"/>
              </a:spcBef>
              <a:spcAft>
                <a:spcPts val="0"/>
              </a:spcAft>
              <a:buNone/>
            </a:pPr>
            <a:r>
              <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Ideal demo-</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Completed shell, wiring, voice interface</a:t>
            </a:r>
            <a:endParaRPr>
              <a:latin typeface="Old Standard TT"/>
              <a:ea typeface="Old Standard TT"/>
              <a:cs typeface="Old Standard TT"/>
              <a:sym typeface="Old Standard TT"/>
            </a:endParaRPr>
          </a:p>
          <a:p>
            <a:pPr indent="-317500" lvl="1" marL="914400" rtl="0" algn="l">
              <a:spcBef>
                <a:spcPts val="0"/>
              </a:spcBef>
              <a:spcAft>
                <a:spcPts val="0"/>
              </a:spcAft>
              <a:buSzPts val="1400"/>
              <a:buFont typeface="Old Standard TT"/>
              <a:buChar char="○"/>
            </a:pPr>
            <a:r>
              <a:rPr lang="en">
                <a:latin typeface="Old Standard TT"/>
                <a:ea typeface="Old Standard TT"/>
                <a:cs typeface="Old Standard TT"/>
                <a:sym typeface="Old Standard TT"/>
              </a:rPr>
              <a:t>Buttons, batteries, internals not the main focus</a:t>
            </a:r>
            <a:endParaRPr>
              <a:latin typeface="Old Standard TT"/>
              <a:ea typeface="Old Standard TT"/>
              <a:cs typeface="Old Standard TT"/>
              <a:sym typeface="Old Standard TT"/>
            </a:endParaRPr>
          </a:p>
        </p:txBody>
      </p:sp>
      <p:pic>
        <p:nvPicPr>
          <p:cNvPr id="195" name="Google Shape;195;p27"/>
          <p:cNvPicPr preferRelativeResize="0"/>
          <p:nvPr/>
        </p:nvPicPr>
        <p:blipFill rotWithShape="1">
          <a:blip r:embed="rId3">
            <a:alphaModFix/>
          </a:blip>
          <a:srcRect b="8290" l="0" r="0" t="-8290"/>
          <a:stretch/>
        </p:blipFill>
        <p:spPr>
          <a:xfrm>
            <a:off x="4973275" y="125650"/>
            <a:ext cx="4124175" cy="1717275"/>
          </a:xfrm>
          <a:prstGeom prst="rect">
            <a:avLst/>
          </a:prstGeom>
          <a:noFill/>
          <a:ln>
            <a:noFill/>
          </a:ln>
        </p:spPr>
      </p:pic>
      <p:pic>
        <p:nvPicPr>
          <p:cNvPr id="196" name="Google Shape;196;p27"/>
          <p:cNvPicPr preferRelativeResize="0"/>
          <p:nvPr/>
        </p:nvPicPr>
        <p:blipFill rotWithShape="1">
          <a:blip r:embed="rId4">
            <a:alphaModFix/>
          </a:blip>
          <a:srcRect b="27111" l="6965" r="7042" t="40936"/>
          <a:stretch/>
        </p:blipFill>
        <p:spPr>
          <a:xfrm>
            <a:off x="5019825" y="1842925"/>
            <a:ext cx="4124177" cy="1170375"/>
          </a:xfrm>
          <a:prstGeom prst="rect">
            <a:avLst/>
          </a:prstGeom>
          <a:noFill/>
          <a:ln>
            <a:noFill/>
          </a:ln>
        </p:spPr>
      </p:pic>
      <p:sp>
        <p:nvSpPr>
          <p:cNvPr id="197" name="Google Shape;197;p27"/>
          <p:cNvSpPr txBox="1"/>
          <p:nvPr>
            <p:ph idx="12" type="sldNum"/>
          </p:nvPr>
        </p:nvSpPr>
        <p:spPr>
          <a:xfrm>
            <a:off x="8489208" y="48252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8" name="Google Shape;198;p27"/>
          <p:cNvPicPr preferRelativeResize="0"/>
          <p:nvPr/>
        </p:nvPicPr>
        <p:blipFill>
          <a:blip r:embed="rId5">
            <a:alphaModFix/>
          </a:blip>
          <a:stretch>
            <a:fillRect/>
          </a:stretch>
        </p:blipFill>
        <p:spPr>
          <a:xfrm>
            <a:off x="5019824" y="3013300"/>
            <a:ext cx="3195323" cy="2130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2931925" y="1725675"/>
            <a:ext cx="3401100" cy="75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Questions?</a:t>
            </a:r>
            <a:endParaRPr sz="5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ctrTitle"/>
          </p:nvPr>
        </p:nvSpPr>
        <p:spPr>
          <a:xfrm>
            <a:off x="631100" y="22075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8" name="Google Shape;68;p14"/>
          <p:cNvSpPr txBox="1"/>
          <p:nvPr>
            <p:ph idx="1" type="subTitle"/>
          </p:nvPr>
        </p:nvSpPr>
        <p:spPr>
          <a:xfrm>
            <a:off x="118225" y="1899975"/>
            <a:ext cx="6139500" cy="144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Need: </a:t>
            </a:r>
            <a:br>
              <a:rPr lang="en">
                <a:solidFill>
                  <a:schemeClr val="lt1"/>
                </a:solidFill>
              </a:rPr>
            </a:br>
            <a:r>
              <a:rPr lang="en">
                <a:solidFill>
                  <a:schemeClr val="lt1"/>
                </a:solidFill>
              </a:rPr>
              <a:t>Elderly people have a hard time navigating modern entertainment devices.</a:t>
            </a:r>
            <a:endParaRPr>
              <a:solidFill>
                <a:schemeClr val="lt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9" name="Google Shape;69;p14"/>
          <p:cNvSpPr txBox="1"/>
          <p:nvPr/>
        </p:nvSpPr>
        <p:spPr>
          <a:xfrm>
            <a:off x="118225" y="3626525"/>
            <a:ext cx="61395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2400">
                <a:solidFill>
                  <a:srgbClr val="FFFFFF"/>
                </a:solidFill>
                <a:latin typeface="Old Standard TT"/>
                <a:ea typeface="Old Standard TT"/>
                <a:cs typeface="Old Standard TT"/>
                <a:sym typeface="Old Standard TT"/>
              </a:rPr>
              <a:t>Goal: </a:t>
            </a:r>
            <a:br>
              <a:rPr lang="en" sz="2400">
                <a:solidFill>
                  <a:srgbClr val="FFFFFF"/>
                </a:solidFill>
                <a:latin typeface="Old Standard TT"/>
                <a:ea typeface="Old Standard TT"/>
                <a:cs typeface="Old Standard TT"/>
                <a:sym typeface="Old Standard TT"/>
              </a:rPr>
            </a:br>
            <a:r>
              <a:rPr lang="en" sz="2400">
                <a:solidFill>
                  <a:srgbClr val="FFFFFF"/>
                </a:solidFill>
                <a:latin typeface="Old Standard TT"/>
                <a:ea typeface="Old Standard TT"/>
                <a:cs typeface="Old Standard TT"/>
                <a:sym typeface="Old Standard TT"/>
              </a:rPr>
              <a:t>Make it easier for elderly people to navigate modern entertainment devices.</a:t>
            </a:r>
            <a:endParaRPr>
              <a:solidFill>
                <a:srgbClr val="FFFFFF"/>
              </a:solidFill>
              <a:latin typeface="Old Standard TT"/>
              <a:ea typeface="Old Standard TT"/>
              <a:cs typeface="Old Standard TT"/>
              <a:sym typeface="Old Standard TT"/>
            </a:endParaRPr>
          </a:p>
        </p:txBody>
      </p:sp>
      <p:pic>
        <p:nvPicPr>
          <p:cNvPr id="70" name="Google Shape;70;p14"/>
          <p:cNvPicPr preferRelativeResize="0"/>
          <p:nvPr/>
        </p:nvPicPr>
        <p:blipFill>
          <a:blip r:embed="rId3">
            <a:alphaModFix/>
          </a:blip>
          <a:stretch>
            <a:fillRect/>
          </a:stretch>
        </p:blipFill>
        <p:spPr>
          <a:xfrm>
            <a:off x="6257697" y="1295125"/>
            <a:ext cx="2886300" cy="3848376"/>
          </a:xfrm>
          <a:prstGeom prst="rect">
            <a:avLst/>
          </a:prstGeom>
          <a:noFill/>
          <a:ln>
            <a:noFill/>
          </a:ln>
        </p:spPr>
      </p:pic>
      <p:sp>
        <p:nvSpPr>
          <p:cNvPr id="71" name="Google Shape;71;p14"/>
          <p:cNvSpPr txBox="1"/>
          <p:nvPr>
            <p:ph idx="12" type="sldNum"/>
          </p:nvPr>
        </p:nvSpPr>
        <p:spPr>
          <a:xfrm>
            <a:off x="8595308" y="480016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169100"/>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Design Objectives </a:t>
            </a:r>
            <a:endParaRPr/>
          </a:p>
        </p:txBody>
      </p:sp>
      <p:graphicFrame>
        <p:nvGraphicFramePr>
          <p:cNvPr id="77" name="Google Shape;77;p15"/>
          <p:cNvGraphicFramePr/>
          <p:nvPr/>
        </p:nvGraphicFramePr>
        <p:xfrm>
          <a:off x="1508113" y="912025"/>
          <a:ext cx="3000000" cy="3000000"/>
        </p:xfrm>
        <a:graphic>
          <a:graphicData uri="http://schemas.openxmlformats.org/drawingml/2006/table">
            <a:tbl>
              <a:tblPr>
                <a:noFill/>
                <a:tableStyleId>{6801B699-2704-4F69-9297-F6C3BFAA0073}</a:tableStyleId>
              </a:tblPr>
              <a:tblGrid>
                <a:gridCol w="2629450"/>
                <a:gridCol w="2440375"/>
                <a:gridCol w="1057925"/>
              </a:tblGrid>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Design Objective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Units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Target/Range</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Short setup time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minutes (alexa setup as example)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&lt; 10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Short time needed to change channels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seconds </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&lt; 20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Inexpensive to manufacture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dollars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&lt; 10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Device Uptime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hours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&gt; 20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Voice Recognition Accuracy</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Percentage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&gt;60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Damage Likelihood (External)</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Percentage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&lt;10</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Average Lifetime (Internal)</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Years</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&gt;2</a:t>
                      </a:r>
                      <a:endParaRPr sz="1200">
                        <a:latin typeface="Times New Roman"/>
                        <a:ea typeface="Times New Roman"/>
                        <a:cs typeface="Times New Roman"/>
                        <a:sym typeface="Times New Roman"/>
                      </a:endParaRPr>
                    </a:p>
                  </a:txBody>
                  <a:tcPr marT="63500" marB="63500" marR="63500" marL="63500"/>
                </a:tc>
              </a:tr>
              <a:tr h="398300">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 Recyclable/Biodegradable Material</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Percentage</a:t>
                      </a:r>
                      <a:endParaRPr sz="1200">
                        <a:latin typeface="Times New Roman"/>
                        <a:ea typeface="Times New Roman"/>
                        <a:cs typeface="Times New Roman"/>
                        <a:sym typeface="Times New Roman"/>
                      </a:endParaRPr>
                    </a:p>
                  </a:txBody>
                  <a:tcPr marT="63500" marB="63500" marR="63500" marL="63500"/>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&gt;50</a:t>
                      </a:r>
                      <a:endParaRPr sz="1200">
                        <a:latin typeface="Times New Roman"/>
                        <a:ea typeface="Times New Roman"/>
                        <a:cs typeface="Times New Roman"/>
                        <a:sym typeface="Times New Roman"/>
                      </a:endParaRPr>
                    </a:p>
                  </a:txBody>
                  <a:tcPr marT="63500" marB="63500" marR="63500" marL="63500"/>
                </a:tc>
              </a:tr>
            </a:tbl>
          </a:graphicData>
        </a:graphic>
      </p:graphicFrame>
      <p:sp>
        <p:nvSpPr>
          <p:cNvPr id="78" name="Google Shape;78;p15"/>
          <p:cNvSpPr txBox="1"/>
          <p:nvPr>
            <p:ph idx="12" type="sldNum"/>
          </p:nvPr>
        </p:nvSpPr>
        <p:spPr>
          <a:xfrm>
            <a:off x="8539458" y="474989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nvSpPr>
        <p:spPr>
          <a:xfrm flipH="1">
            <a:off x="165575" y="100200"/>
            <a:ext cx="231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latin typeface="Old Standard TT"/>
                <a:ea typeface="Old Standard TT"/>
                <a:cs typeface="Old Standard TT"/>
                <a:sym typeface="Old Standard TT"/>
              </a:rPr>
              <a:t>Conceptualizations</a:t>
            </a:r>
            <a:endParaRPr b="1" sz="2000">
              <a:latin typeface="Old Standard TT"/>
              <a:ea typeface="Old Standard TT"/>
              <a:cs typeface="Old Standard TT"/>
              <a:sym typeface="Old Standard TT"/>
            </a:endParaRPr>
          </a:p>
        </p:txBody>
      </p:sp>
      <p:pic>
        <p:nvPicPr>
          <p:cNvPr id="84" name="Google Shape;84;p16"/>
          <p:cNvPicPr preferRelativeResize="0"/>
          <p:nvPr/>
        </p:nvPicPr>
        <p:blipFill rotWithShape="1">
          <a:blip r:embed="rId3">
            <a:alphaModFix/>
          </a:blip>
          <a:srcRect b="0" l="0" r="0" t="33266"/>
          <a:stretch/>
        </p:blipFill>
        <p:spPr>
          <a:xfrm>
            <a:off x="60875" y="2829725"/>
            <a:ext cx="4404625" cy="1654000"/>
          </a:xfrm>
          <a:prstGeom prst="rect">
            <a:avLst/>
          </a:prstGeom>
          <a:noFill/>
          <a:ln>
            <a:noFill/>
          </a:ln>
        </p:spPr>
      </p:pic>
      <p:pic>
        <p:nvPicPr>
          <p:cNvPr id="85" name="Google Shape;85;p16"/>
          <p:cNvPicPr preferRelativeResize="0"/>
          <p:nvPr/>
        </p:nvPicPr>
        <p:blipFill>
          <a:blip r:embed="rId4">
            <a:alphaModFix/>
          </a:blip>
          <a:stretch>
            <a:fillRect/>
          </a:stretch>
        </p:blipFill>
        <p:spPr>
          <a:xfrm>
            <a:off x="60875" y="1083500"/>
            <a:ext cx="4404624" cy="1298025"/>
          </a:xfrm>
          <a:prstGeom prst="rect">
            <a:avLst/>
          </a:prstGeom>
          <a:noFill/>
          <a:ln>
            <a:noFill/>
          </a:ln>
        </p:spPr>
      </p:pic>
      <p:pic>
        <p:nvPicPr>
          <p:cNvPr id="86" name="Google Shape;86;p16"/>
          <p:cNvPicPr preferRelativeResize="0"/>
          <p:nvPr/>
        </p:nvPicPr>
        <p:blipFill>
          <a:blip r:embed="rId5">
            <a:alphaModFix/>
          </a:blip>
          <a:stretch>
            <a:fillRect/>
          </a:stretch>
        </p:blipFill>
        <p:spPr>
          <a:xfrm>
            <a:off x="4685475" y="152400"/>
            <a:ext cx="4356722" cy="4838702"/>
          </a:xfrm>
          <a:prstGeom prst="rect">
            <a:avLst/>
          </a:prstGeom>
          <a:noFill/>
          <a:ln>
            <a:noFill/>
          </a:ln>
        </p:spPr>
      </p:pic>
      <p:sp>
        <p:nvSpPr>
          <p:cNvPr id="87" name="Google Shape;87;p16"/>
          <p:cNvSpPr txBox="1"/>
          <p:nvPr>
            <p:ph idx="12" type="sldNum"/>
          </p:nvPr>
        </p:nvSpPr>
        <p:spPr>
          <a:xfrm>
            <a:off x="8556233" y="478886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8" name="Google Shape;88;p16"/>
          <p:cNvSpPr txBox="1"/>
          <p:nvPr/>
        </p:nvSpPr>
        <p:spPr>
          <a:xfrm>
            <a:off x="4833550" y="150775"/>
            <a:ext cx="101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Old Standard TT"/>
                <a:ea typeface="Old Standard TT"/>
                <a:cs typeface="Old Standard TT"/>
                <a:sym typeface="Old Standard TT"/>
              </a:rPr>
              <a:t>Mind Map</a:t>
            </a:r>
            <a:endParaRPr>
              <a:solidFill>
                <a:srgbClr val="FFFFFF"/>
              </a:solidFill>
              <a:latin typeface="Old Standard TT"/>
              <a:ea typeface="Old Standard TT"/>
              <a:cs typeface="Old Standard TT"/>
              <a:sym typeface="Old Standard TT"/>
            </a:endParaRPr>
          </a:p>
        </p:txBody>
      </p:sp>
      <p:sp>
        <p:nvSpPr>
          <p:cNvPr id="89" name="Google Shape;89;p16"/>
          <p:cNvSpPr txBox="1"/>
          <p:nvPr/>
        </p:nvSpPr>
        <p:spPr>
          <a:xfrm>
            <a:off x="201050" y="683300"/>
            <a:ext cx="149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ld Standard TT"/>
                <a:ea typeface="Old Standard TT"/>
                <a:cs typeface="Old Standard TT"/>
                <a:sym typeface="Old Standard TT"/>
              </a:rPr>
              <a:t>6-3-5 Method</a:t>
            </a:r>
            <a:endParaRPr>
              <a:latin typeface="Old Standard TT"/>
              <a:ea typeface="Old Standard TT"/>
              <a:cs typeface="Old Standard TT"/>
              <a:sym typeface="Old Standard TT"/>
            </a:endParaRPr>
          </a:p>
        </p:txBody>
      </p:sp>
      <p:sp>
        <p:nvSpPr>
          <p:cNvPr id="90" name="Google Shape;90;p16"/>
          <p:cNvSpPr txBox="1"/>
          <p:nvPr/>
        </p:nvSpPr>
        <p:spPr>
          <a:xfrm>
            <a:off x="60875" y="2496350"/>
            <a:ext cx="48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ld Standard TT"/>
                <a:ea typeface="Old Standard TT"/>
                <a:cs typeface="Old Standard TT"/>
                <a:sym typeface="Old Standard TT"/>
              </a:rPr>
              <a:t>Morphological Chart</a:t>
            </a:r>
            <a:endParaRPr>
              <a:latin typeface="Old Standard TT"/>
              <a:ea typeface="Old Standard TT"/>
              <a:cs typeface="Old Standard TT"/>
              <a:sym typeface="Old Standard T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nvSpPr>
        <p:spPr>
          <a:xfrm>
            <a:off x="56975" y="2585650"/>
            <a:ext cx="506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graphicFrame>
        <p:nvGraphicFramePr>
          <p:cNvPr id="96" name="Google Shape;96;p17"/>
          <p:cNvGraphicFramePr/>
          <p:nvPr/>
        </p:nvGraphicFramePr>
        <p:xfrm>
          <a:off x="484950" y="458888"/>
          <a:ext cx="3000000" cy="3000000"/>
        </p:xfrm>
        <a:graphic>
          <a:graphicData uri="http://schemas.openxmlformats.org/drawingml/2006/table">
            <a:tbl>
              <a:tblPr>
                <a:noFill/>
                <a:tableStyleId>{F1940833-8D19-4D19-A483-03CC6FA4AFCD}</a:tableStyleId>
              </a:tblPr>
              <a:tblGrid>
                <a:gridCol w="1026850"/>
                <a:gridCol w="1026850"/>
                <a:gridCol w="1026850"/>
                <a:gridCol w="1026850"/>
                <a:gridCol w="1026850"/>
                <a:gridCol w="1026850"/>
                <a:gridCol w="1026850"/>
                <a:gridCol w="1026850"/>
              </a:tblGrid>
              <a:tr h="230525">
                <a:tc>
                  <a:txBody>
                    <a:bodyPr/>
                    <a:lstStyle/>
                    <a:p>
                      <a:pPr indent="0" lvl="0" marL="0" rtl="0" algn="l">
                        <a:lnSpc>
                          <a:spcPct val="115000"/>
                        </a:lnSpc>
                        <a:spcBef>
                          <a:spcPts val="0"/>
                        </a:spcBef>
                        <a:spcAft>
                          <a:spcPts val="0"/>
                        </a:spcAft>
                        <a:buNone/>
                      </a:pPr>
                      <a:r>
                        <a:rPr b="1" lang="en" sz="1000"/>
                        <a:t>Criteria</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t>Weight</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lnSpc>
                          <a:spcPct val="115000"/>
                        </a:lnSpc>
                        <a:spcBef>
                          <a:spcPts val="0"/>
                        </a:spcBef>
                        <a:spcAft>
                          <a:spcPts val="0"/>
                        </a:spcAft>
                        <a:buNone/>
                      </a:pPr>
                      <a:r>
                        <a:rPr b="1" lang="en" sz="1000"/>
                        <a:t>Design 1: Remote</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2: TV Box</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3: App</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276625">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Device Uptime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Task Startup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Voice Recognition Accuracy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Damage Likelihood (External)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Average Lifetime (Internal)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Recyclability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Setup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Manufacturing 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95050">
                <a:tc>
                  <a:txBody>
                    <a:bodyPr/>
                    <a:lstStyle/>
                    <a:p>
                      <a:pPr indent="0" lvl="0" marL="0" rtl="0" algn="l">
                        <a:lnSpc>
                          <a:spcPct val="115000"/>
                        </a:lnSpc>
                        <a:spcBef>
                          <a:spcPts val="0"/>
                        </a:spcBef>
                        <a:spcAft>
                          <a:spcPts val="0"/>
                        </a:spcAft>
                        <a:buNone/>
                      </a:pPr>
                      <a:r>
                        <a:rPr b="1" lang="en"/>
                        <a:t>Total</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97" name="Google Shape;97;p17"/>
          <p:cNvSpPr txBox="1"/>
          <p:nvPr/>
        </p:nvSpPr>
        <p:spPr>
          <a:xfrm>
            <a:off x="367675" y="-41900"/>
            <a:ext cx="3385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Old Standard TT"/>
                <a:ea typeface="Old Standard TT"/>
                <a:cs typeface="Old Standard TT"/>
                <a:sym typeface="Old Standard TT"/>
              </a:rPr>
              <a:t>Options Considered</a:t>
            </a:r>
            <a:endParaRPr sz="2600">
              <a:solidFill>
                <a:schemeClr val="dk1"/>
              </a:solidFill>
              <a:latin typeface="Old Standard TT"/>
              <a:ea typeface="Old Standard TT"/>
              <a:cs typeface="Old Standard TT"/>
              <a:sym typeface="Old Standard TT"/>
            </a:endParaRPr>
          </a:p>
        </p:txBody>
      </p:sp>
      <p:sp>
        <p:nvSpPr>
          <p:cNvPr id="98" name="Google Shape;98;p17"/>
          <p:cNvSpPr txBox="1"/>
          <p:nvPr>
            <p:ph idx="12" type="sldNum"/>
          </p:nvPr>
        </p:nvSpPr>
        <p:spPr>
          <a:xfrm>
            <a:off x="8556208" y="484456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nvSpPr>
        <p:spPr>
          <a:xfrm>
            <a:off x="56975" y="2585650"/>
            <a:ext cx="506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graphicFrame>
        <p:nvGraphicFramePr>
          <p:cNvPr id="104" name="Google Shape;104;p18"/>
          <p:cNvGraphicFramePr/>
          <p:nvPr/>
        </p:nvGraphicFramePr>
        <p:xfrm>
          <a:off x="484950" y="458888"/>
          <a:ext cx="3000000" cy="3000000"/>
        </p:xfrm>
        <a:graphic>
          <a:graphicData uri="http://schemas.openxmlformats.org/drawingml/2006/table">
            <a:tbl>
              <a:tblPr>
                <a:noFill/>
                <a:tableStyleId>{F1940833-8D19-4D19-A483-03CC6FA4AFCD}</a:tableStyleId>
              </a:tblPr>
              <a:tblGrid>
                <a:gridCol w="1026850"/>
                <a:gridCol w="1026850"/>
                <a:gridCol w="1026850"/>
                <a:gridCol w="1026850"/>
                <a:gridCol w="1026850"/>
                <a:gridCol w="1026850"/>
                <a:gridCol w="1026850"/>
                <a:gridCol w="1026850"/>
              </a:tblGrid>
              <a:tr h="230525">
                <a:tc>
                  <a:txBody>
                    <a:bodyPr/>
                    <a:lstStyle/>
                    <a:p>
                      <a:pPr indent="0" lvl="0" marL="0" rtl="0" algn="l">
                        <a:lnSpc>
                          <a:spcPct val="115000"/>
                        </a:lnSpc>
                        <a:spcBef>
                          <a:spcPts val="0"/>
                        </a:spcBef>
                        <a:spcAft>
                          <a:spcPts val="0"/>
                        </a:spcAft>
                        <a:buNone/>
                      </a:pPr>
                      <a:r>
                        <a:rPr b="1" lang="en" sz="1000"/>
                        <a:t>Criteria</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t>Weight</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lnSpc>
                          <a:spcPct val="115000"/>
                        </a:lnSpc>
                        <a:spcBef>
                          <a:spcPts val="0"/>
                        </a:spcBef>
                        <a:spcAft>
                          <a:spcPts val="0"/>
                        </a:spcAft>
                        <a:buNone/>
                      </a:pPr>
                      <a:r>
                        <a:rPr b="1" lang="en" sz="1000"/>
                        <a:t>Design 1: Remote</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2: TV Box</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3: App</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276625">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Device Uptime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Task Startup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Voice Recognition Accuracy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Damage Likelihood (External)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Average Lifetime (Internal)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Recyclability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Setup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Manufacturing 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95050">
                <a:tc>
                  <a:txBody>
                    <a:bodyPr/>
                    <a:lstStyle/>
                    <a:p>
                      <a:pPr indent="0" lvl="0" marL="0" rtl="0" algn="l">
                        <a:lnSpc>
                          <a:spcPct val="115000"/>
                        </a:lnSpc>
                        <a:spcBef>
                          <a:spcPts val="0"/>
                        </a:spcBef>
                        <a:spcAft>
                          <a:spcPts val="0"/>
                        </a:spcAft>
                        <a:buNone/>
                      </a:pPr>
                      <a:r>
                        <a:rPr b="1" lang="en"/>
                        <a:t>Total</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100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33</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330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27</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310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37</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365</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05" name="Google Shape;105;p18"/>
          <p:cNvSpPr txBox="1"/>
          <p:nvPr/>
        </p:nvSpPr>
        <p:spPr>
          <a:xfrm>
            <a:off x="367675" y="-41900"/>
            <a:ext cx="3159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Old Standard TT"/>
                <a:ea typeface="Old Standard TT"/>
                <a:cs typeface="Old Standard TT"/>
                <a:sym typeface="Old Standard TT"/>
              </a:rPr>
              <a:t>Options Considered</a:t>
            </a:r>
            <a:endParaRPr sz="2600">
              <a:solidFill>
                <a:schemeClr val="dk1"/>
              </a:solidFill>
              <a:latin typeface="Old Standard TT"/>
              <a:ea typeface="Old Standard TT"/>
              <a:cs typeface="Old Standard TT"/>
              <a:sym typeface="Old Standard TT"/>
            </a:endParaRPr>
          </a:p>
        </p:txBody>
      </p:sp>
      <p:sp>
        <p:nvSpPr>
          <p:cNvPr id="106" name="Google Shape;106;p18"/>
          <p:cNvSpPr/>
          <p:nvPr/>
        </p:nvSpPr>
        <p:spPr>
          <a:xfrm>
            <a:off x="7924675" y="4507650"/>
            <a:ext cx="1122600" cy="4002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txBox="1"/>
          <p:nvPr>
            <p:ph idx="12" type="sldNum"/>
          </p:nvPr>
        </p:nvSpPr>
        <p:spPr>
          <a:xfrm>
            <a:off x="8595308" y="480266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nvSpPr>
        <p:spPr>
          <a:xfrm>
            <a:off x="56975" y="2585650"/>
            <a:ext cx="506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graphicFrame>
        <p:nvGraphicFramePr>
          <p:cNvPr id="113" name="Google Shape;113;p19"/>
          <p:cNvGraphicFramePr/>
          <p:nvPr/>
        </p:nvGraphicFramePr>
        <p:xfrm>
          <a:off x="484950" y="458888"/>
          <a:ext cx="3000000" cy="3000000"/>
        </p:xfrm>
        <a:graphic>
          <a:graphicData uri="http://schemas.openxmlformats.org/drawingml/2006/table">
            <a:tbl>
              <a:tblPr>
                <a:noFill/>
                <a:tableStyleId>{F1940833-8D19-4D19-A483-03CC6FA4AFCD}</a:tableStyleId>
              </a:tblPr>
              <a:tblGrid>
                <a:gridCol w="1026850"/>
                <a:gridCol w="1026850"/>
                <a:gridCol w="1026850"/>
                <a:gridCol w="1026850"/>
                <a:gridCol w="1026850"/>
                <a:gridCol w="1026850"/>
                <a:gridCol w="1026850"/>
                <a:gridCol w="1026850"/>
              </a:tblGrid>
              <a:tr h="230525">
                <a:tc>
                  <a:txBody>
                    <a:bodyPr/>
                    <a:lstStyle/>
                    <a:p>
                      <a:pPr indent="0" lvl="0" marL="0" rtl="0" algn="l">
                        <a:lnSpc>
                          <a:spcPct val="115000"/>
                        </a:lnSpc>
                        <a:spcBef>
                          <a:spcPts val="0"/>
                        </a:spcBef>
                        <a:spcAft>
                          <a:spcPts val="0"/>
                        </a:spcAft>
                        <a:buNone/>
                      </a:pPr>
                      <a:r>
                        <a:rPr b="1" lang="en" sz="1000"/>
                        <a:t>Criteria</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t>Weight</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lnSpc>
                          <a:spcPct val="115000"/>
                        </a:lnSpc>
                        <a:spcBef>
                          <a:spcPts val="0"/>
                        </a:spcBef>
                        <a:spcAft>
                          <a:spcPts val="0"/>
                        </a:spcAft>
                        <a:buNone/>
                      </a:pPr>
                      <a:r>
                        <a:rPr b="1" lang="en" sz="1000"/>
                        <a:t>Design 1: Remote</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2: TV Box</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lnSpc>
                          <a:spcPct val="115000"/>
                        </a:lnSpc>
                        <a:spcBef>
                          <a:spcPts val="0"/>
                        </a:spcBef>
                        <a:spcAft>
                          <a:spcPts val="0"/>
                        </a:spcAft>
                        <a:buNone/>
                      </a:pPr>
                      <a:r>
                        <a:rPr b="1" lang="en" sz="1000"/>
                        <a:t>Design 3: App</a:t>
                      </a:r>
                      <a:endParaRPr b="1"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276625">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Raw</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Weighted</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Device Uptime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Task Startup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Voice Recognition Accuracy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Damage Likelihood (External)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7725">
                <a:tc>
                  <a:txBody>
                    <a:bodyPr/>
                    <a:lstStyle/>
                    <a:p>
                      <a:pPr indent="0" lvl="0" marL="0" rtl="0" algn="l">
                        <a:lnSpc>
                          <a:spcPct val="115000"/>
                        </a:lnSpc>
                        <a:spcBef>
                          <a:spcPts val="0"/>
                        </a:spcBef>
                        <a:spcAft>
                          <a:spcPts val="0"/>
                        </a:spcAft>
                        <a:buNone/>
                      </a:pPr>
                      <a:r>
                        <a:rPr lang="en" sz="1000"/>
                        <a:t>Average Lifetime (Internal)</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Recyclability</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30525">
                <a:tc>
                  <a:txBody>
                    <a:bodyPr/>
                    <a:lstStyle/>
                    <a:p>
                      <a:pPr indent="0" lvl="0" marL="0" rtl="0" algn="l">
                        <a:lnSpc>
                          <a:spcPct val="115000"/>
                        </a:lnSpc>
                        <a:spcBef>
                          <a:spcPts val="0"/>
                        </a:spcBef>
                        <a:spcAft>
                          <a:spcPts val="0"/>
                        </a:spcAft>
                        <a:buNone/>
                      </a:pPr>
                      <a:r>
                        <a:rPr lang="en" sz="1000"/>
                        <a:t>Setup Time</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9100">
                <a:tc>
                  <a:txBody>
                    <a:bodyPr/>
                    <a:lstStyle/>
                    <a:p>
                      <a:pPr indent="0" lvl="0" marL="0" rtl="0" algn="l">
                        <a:lnSpc>
                          <a:spcPct val="115000"/>
                        </a:lnSpc>
                        <a:spcBef>
                          <a:spcPts val="0"/>
                        </a:spcBef>
                        <a:spcAft>
                          <a:spcPts val="0"/>
                        </a:spcAft>
                        <a:buNone/>
                      </a:pPr>
                      <a:r>
                        <a:rPr lang="en" sz="1000"/>
                        <a:t>Manufacturing Cost</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a:t>
                      </a:r>
                      <a:endParaRPr sz="1000"/>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295050">
                <a:tc>
                  <a:txBody>
                    <a:bodyPr/>
                    <a:lstStyle/>
                    <a:p>
                      <a:pPr indent="0" lvl="0" marL="0" rtl="0" algn="l">
                        <a:lnSpc>
                          <a:spcPct val="115000"/>
                        </a:lnSpc>
                        <a:spcBef>
                          <a:spcPts val="0"/>
                        </a:spcBef>
                        <a:spcAft>
                          <a:spcPts val="0"/>
                        </a:spcAft>
                        <a:buNone/>
                      </a:pPr>
                      <a:r>
                        <a:rPr b="1" lang="en"/>
                        <a:t>Total</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100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33</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330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27</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310</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37</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a:t>365</a:t>
                      </a:r>
                      <a:endParaRPr b="1"/>
                    </a:p>
                  </a:txBody>
                  <a:tcPr marT="19050" marB="19050" marR="28575" marL="2857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14" name="Google Shape;114;p19"/>
          <p:cNvSpPr txBox="1"/>
          <p:nvPr/>
        </p:nvSpPr>
        <p:spPr>
          <a:xfrm>
            <a:off x="367675" y="-41900"/>
            <a:ext cx="3603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Old Standard TT"/>
                <a:ea typeface="Old Standard TT"/>
                <a:cs typeface="Old Standard TT"/>
                <a:sym typeface="Old Standard TT"/>
              </a:rPr>
              <a:t>Options Considered</a:t>
            </a:r>
            <a:endParaRPr sz="2600">
              <a:solidFill>
                <a:schemeClr val="dk1"/>
              </a:solidFill>
              <a:latin typeface="Old Standard TT"/>
              <a:ea typeface="Old Standard TT"/>
              <a:cs typeface="Old Standard TT"/>
              <a:sym typeface="Old Standard TT"/>
            </a:endParaRPr>
          </a:p>
        </p:txBody>
      </p:sp>
      <p:sp>
        <p:nvSpPr>
          <p:cNvPr id="115" name="Google Shape;115;p19"/>
          <p:cNvSpPr/>
          <p:nvPr/>
        </p:nvSpPr>
        <p:spPr>
          <a:xfrm>
            <a:off x="3828300" y="4506850"/>
            <a:ext cx="1122600" cy="4002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txBox="1"/>
          <p:nvPr>
            <p:ph idx="12" type="sldNum"/>
          </p:nvPr>
        </p:nvSpPr>
        <p:spPr>
          <a:xfrm>
            <a:off x="8547858" y="47943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sp>
        <p:nvSpPr>
          <p:cNvPr id="121" name="Google Shape;121;p20"/>
          <p:cNvSpPr txBox="1"/>
          <p:nvPr>
            <p:ph type="title"/>
          </p:nvPr>
        </p:nvSpPr>
        <p:spPr>
          <a:xfrm>
            <a:off x="244000" y="57575"/>
            <a:ext cx="3421800" cy="64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Planning: CPM</a:t>
            </a:r>
            <a:endParaRPr sz="3600"/>
          </a:p>
        </p:txBody>
      </p:sp>
      <p:sp>
        <p:nvSpPr>
          <p:cNvPr id="122" name="Google Shape;122;p20"/>
          <p:cNvSpPr/>
          <p:nvPr/>
        </p:nvSpPr>
        <p:spPr>
          <a:xfrm>
            <a:off x="452800" y="3480875"/>
            <a:ext cx="941100" cy="417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20"/>
          <p:cNvPicPr preferRelativeResize="0"/>
          <p:nvPr/>
        </p:nvPicPr>
        <p:blipFill>
          <a:blip r:embed="rId3">
            <a:alphaModFix/>
          </a:blip>
          <a:stretch>
            <a:fillRect/>
          </a:stretch>
        </p:blipFill>
        <p:spPr>
          <a:xfrm>
            <a:off x="163300" y="772959"/>
            <a:ext cx="8813599" cy="4049608"/>
          </a:xfrm>
          <a:prstGeom prst="rect">
            <a:avLst/>
          </a:prstGeom>
          <a:noFill/>
          <a:ln>
            <a:noFill/>
          </a:ln>
        </p:spPr>
      </p:pic>
      <p:sp>
        <p:nvSpPr>
          <p:cNvPr id="124" name="Google Shape;124;p20"/>
          <p:cNvSpPr txBox="1"/>
          <p:nvPr>
            <p:ph idx="12" type="sldNum"/>
          </p:nvPr>
        </p:nvSpPr>
        <p:spPr>
          <a:xfrm>
            <a:off x="8556233" y="47890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148025" y="158125"/>
            <a:ext cx="5331600" cy="6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Planning: Gantt Chart</a:t>
            </a:r>
            <a:endParaRPr sz="3000"/>
          </a:p>
        </p:txBody>
      </p:sp>
      <p:sp>
        <p:nvSpPr>
          <p:cNvPr id="130" name="Google Shape;130;p21"/>
          <p:cNvSpPr txBox="1"/>
          <p:nvPr>
            <p:ph idx="12" type="sldNum"/>
          </p:nvPr>
        </p:nvSpPr>
        <p:spPr>
          <a:xfrm>
            <a:off x="-58625" y="4808700"/>
            <a:ext cx="331800" cy="33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1" name="Google Shape;131;p21"/>
          <p:cNvPicPr preferRelativeResize="0"/>
          <p:nvPr/>
        </p:nvPicPr>
        <p:blipFill>
          <a:blip r:embed="rId3">
            <a:alphaModFix/>
          </a:blip>
          <a:stretch>
            <a:fillRect/>
          </a:stretch>
        </p:blipFill>
        <p:spPr>
          <a:xfrm>
            <a:off x="152400" y="1182475"/>
            <a:ext cx="8839198" cy="32161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